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71" r:id="rId2"/>
    <p:sldId id="268" r:id="rId3"/>
    <p:sldId id="257" r:id="rId4"/>
    <p:sldId id="258" r:id="rId5"/>
    <p:sldId id="259" r:id="rId6"/>
    <p:sldId id="260" r:id="rId7"/>
    <p:sldId id="261" r:id="rId8"/>
    <p:sldId id="262" r:id="rId9"/>
    <p:sldId id="263" r:id="rId10"/>
    <p:sldId id="264" r:id="rId11"/>
    <p:sldId id="265" r:id="rId12"/>
    <p:sldId id="266" r:id="rId13"/>
    <p:sldId id="267" r:id="rId14"/>
    <p:sldId id="270"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760" autoAdjust="0"/>
  </p:normalViewPr>
  <p:slideViewPr>
    <p:cSldViewPr>
      <p:cViewPr varScale="1">
        <p:scale>
          <a:sx n="82" d="100"/>
          <a:sy n="82" d="100"/>
        </p:scale>
        <p:origin x="164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7AC9DD-D6C1-49D1-A6DB-690A53BB1BF5}" type="datetimeFigureOut">
              <a:rPr lang="en-US" smtClean="0"/>
              <a:t>5/10/2017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5F0E7C-FC35-4F1F-9B5C-ED2637C96494}" type="slidenum">
              <a:rPr lang="en-US" smtClean="0"/>
              <a:t>‹#›</a:t>
            </a:fld>
            <a:endParaRPr lang="en-US"/>
          </a:p>
        </p:txBody>
      </p:sp>
    </p:spTree>
    <p:extLst>
      <p:ext uri="{BB962C8B-B14F-4D97-AF65-F5344CB8AC3E}">
        <p14:creationId xmlns:p14="http://schemas.microsoft.com/office/powerpoint/2010/main" val="374337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Brahagan Arevalo</a:t>
            </a:r>
          </a:p>
        </p:txBody>
      </p:sp>
      <p:sp>
        <p:nvSpPr>
          <p:cNvPr id="4" name="Slide Number Placeholder 3"/>
          <p:cNvSpPr>
            <a:spLocks noGrp="1"/>
          </p:cNvSpPr>
          <p:nvPr>
            <p:ph type="sldNum" sz="quarter" idx="10"/>
          </p:nvPr>
        </p:nvSpPr>
        <p:spPr/>
        <p:txBody>
          <a:bodyPr/>
          <a:lstStyle/>
          <a:p>
            <a:fld id="{8F5F0E7C-FC35-4F1F-9B5C-ED2637C96494}" type="slidenum">
              <a:rPr lang="en-US" smtClean="0"/>
              <a:t>1</a:t>
            </a:fld>
            <a:endParaRPr lang="en-US"/>
          </a:p>
        </p:txBody>
      </p:sp>
    </p:spTree>
    <p:extLst>
      <p:ext uri="{BB962C8B-B14F-4D97-AF65-F5344CB8AC3E}">
        <p14:creationId xmlns:p14="http://schemas.microsoft.com/office/powerpoint/2010/main" val="38145346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10</a:t>
            </a:fld>
            <a:endParaRPr lang="en-US"/>
          </a:p>
        </p:txBody>
      </p:sp>
    </p:spTree>
    <p:extLst>
      <p:ext uri="{BB962C8B-B14F-4D97-AF65-F5344CB8AC3E}">
        <p14:creationId xmlns:p14="http://schemas.microsoft.com/office/powerpoint/2010/main" val="829104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itchFamily="18" charset="0"/>
                <a:cs typeface="Times New Roman" pitchFamily="18" charset="0"/>
              </a:rPr>
              <a:t>	</a:t>
            </a:r>
            <a:r>
              <a:rPr lang="en-US" sz="1200" kern="1200" dirty="0">
                <a:solidFill>
                  <a:schemeClr val="tx1"/>
                </a:solidFill>
                <a:effectLst/>
                <a:latin typeface="+mn-lt"/>
                <a:ea typeface="+mn-ea"/>
                <a:cs typeface="+mn-cs"/>
              </a:rPr>
              <a:t>Any marketing department should approach social media as a valuable marketing tool that if not correctly manages has some negative consequences. The management of social media for any company should spot the differences from personal and business account. To achieve the following, the marketing department must set concrete goals, have a social media team and set guidelines for the group.</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8F5F0E7C-FC35-4F1F-9B5C-ED2637C96494}" type="slidenum">
              <a:rPr lang="en-US" smtClean="0"/>
              <a:t>11</a:t>
            </a:fld>
            <a:endParaRPr lang="en-US"/>
          </a:p>
        </p:txBody>
      </p:sp>
    </p:spTree>
    <p:extLst>
      <p:ext uri="{BB962C8B-B14F-4D97-AF65-F5344CB8AC3E}">
        <p14:creationId xmlns:p14="http://schemas.microsoft.com/office/powerpoint/2010/main" val="418648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12</a:t>
            </a:fld>
            <a:endParaRPr lang="en-US"/>
          </a:p>
        </p:txBody>
      </p:sp>
    </p:spTree>
    <p:extLst>
      <p:ext uri="{BB962C8B-B14F-4D97-AF65-F5344CB8AC3E}">
        <p14:creationId xmlns:p14="http://schemas.microsoft.com/office/powerpoint/2010/main" val="26037725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Social media has become a dominant force in any given sector of a company as seen in this case of advertising. Implementation of these social media platforms in advertising gives firms mileage over their competition. The marketing department, on the other hand, must consider some facts as shown in the above slides. </a:t>
            </a:r>
          </a:p>
        </p:txBody>
      </p:sp>
      <p:sp>
        <p:nvSpPr>
          <p:cNvPr id="4" name="Slide Number Placeholder 3"/>
          <p:cNvSpPr>
            <a:spLocks noGrp="1"/>
          </p:cNvSpPr>
          <p:nvPr>
            <p:ph type="sldNum" sz="quarter" idx="10"/>
          </p:nvPr>
        </p:nvSpPr>
        <p:spPr/>
        <p:txBody>
          <a:bodyPr/>
          <a:lstStyle/>
          <a:p>
            <a:fld id="{8F5F0E7C-FC35-4F1F-9B5C-ED2637C96494}" type="slidenum">
              <a:rPr lang="en-US" smtClean="0"/>
              <a:t>13</a:t>
            </a:fld>
            <a:endParaRPr lang="en-US"/>
          </a:p>
        </p:txBody>
      </p:sp>
    </p:spTree>
    <p:extLst>
      <p:ext uri="{BB962C8B-B14F-4D97-AF65-F5344CB8AC3E}">
        <p14:creationId xmlns:p14="http://schemas.microsoft.com/office/powerpoint/2010/main" val="3104694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2</a:t>
            </a:fld>
            <a:endParaRPr lang="en-US"/>
          </a:p>
        </p:txBody>
      </p:sp>
    </p:spTree>
    <p:extLst>
      <p:ext uri="{BB962C8B-B14F-4D97-AF65-F5344CB8AC3E}">
        <p14:creationId xmlns:p14="http://schemas.microsoft.com/office/powerpoint/2010/main" val="95297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3</a:t>
            </a:fld>
            <a:endParaRPr lang="en-US"/>
          </a:p>
        </p:txBody>
      </p:sp>
    </p:spTree>
    <p:extLst>
      <p:ext uri="{BB962C8B-B14F-4D97-AF65-F5344CB8AC3E}">
        <p14:creationId xmlns:p14="http://schemas.microsoft.com/office/powerpoint/2010/main" val="4032888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4</a:t>
            </a:fld>
            <a:endParaRPr lang="en-US"/>
          </a:p>
        </p:txBody>
      </p:sp>
    </p:spTree>
    <p:extLst>
      <p:ext uri="{BB962C8B-B14F-4D97-AF65-F5344CB8AC3E}">
        <p14:creationId xmlns:p14="http://schemas.microsoft.com/office/powerpoint/2010/main" val="1548941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5</a:t>
            </a:fld>
            <a:endParaRPr lang="en-US"/>
          </a:p>
        </p:txBody>
      </p:sp>
    </p:spTree>
    <p:extLst>
      <p:ext uri="{BB962C8B-B14F-4D97-AF65-F5344CB8AC3E}">
        <p14:creationId xmlns:p14="http://schemas.microsoft.com/office/powerpoint/2010/main" val="2184631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6</a:t>
            </a:fld>
            <a:endParaRPr lang="en-US"/>
          </a:p>
        </p:txBody>
      </p:sp>
    </p:spTree>
    <p:extLst>
      <p:ext uri="{BB962C8B-B14F-4D97-AF65-F5344CB8AC3E}">
        <p14:creationId xmlns:p14="http://schemas.microsoft.com/office/powerpoint/2010/main" val="1860459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7</a:t>
            </a:fld>
            <a:endParaRPr lang="en-US"/>
          </a:p>
        </p:txBody>
      </p:sp>
    </p:spTree>
    <p:extLst>
      <p:ext uri="{BB962C8B-B14F-4D97-AF65-F5344CB8AC3E}">
        <p14:creationId xmlns:p14="http://schemas.microsoft.com/office/powerpoint/2010/main" val="1679068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8</a:t>
            </a:fld>
            <a:endParaRPr lang="en-US"/>
          </a:p>
        </p:txBody>
      </p:sp>
    </p:spTree>
    <p:extLst>
      <p:ext uri="{BB962C8B-B14F-4D97-AF65-F5344CB8AC3E}">
        <p14:creationId xmlns:p14="http://schemas.microsoft.com/office/powerpoint/2010/main" val="1425103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Brahagan Arevalo</a:t>
            </a:r>
          </a:p>
          <a:p>
            <a:endParaRPr lang="en-US" dirty="0"/>
          </a:p>
        </p:txBody>
      </p:sp>
      <p:sp>
        <p:nvSpPr>
          <p:cNvPr id="4" name="Slide Number Placeholder 3"/>
          <p:cNvSpPr>
            <a:spLocks noGrp="1"/>
          </p:cNvSpPr>
          <p:nvPr>
            <p:ph type="sldNum" sz="quarter" idx="10"/>
          </p:nvPr>
        </p:nvSpPr>
        <p:spPr/>
        <p:txBody>
          <a:bodyPr/>
          <a:lstStyle/>
          <a:p>
            <a:fld id="{8F5F0E7C-FC35-4F1F-9B5C-ED2637C96494}" type="slidenum">
              <a:rPr lang="en-US" smtClean="0"/>
              <a:t>9</a:t>
            </a:fld>
            <a:endParaRPr lang="en-US"/>
          </a:p>
        </p:txBody>
      </p:sp>
    </p:spTree>
    <p:extLst>
      <p:ext uri="{BB962C8B-B14F-4D97-AF65-F5344CB8AC3E}">
        <p14:creationId xmlns:p14="http://schemas.microsoft.com/office/powerpoint/2010/main" val="352721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1930710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3509154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27666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1089490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64001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669546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35954335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627189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1186239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B534DD-0619-48D9-A030-368D31614BAA}"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634872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B534DD-0619-48D9-A030-368D31614BAA}"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2554188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B534DD-0619-48D9-A030-368D31614BAA}" type="datetimeFigureOut">
              <a:rPr lang="en-US" smtClean="0"/>
              <a:t>5/10/2017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2419497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B534DD-0619-48D9-A030-368D31614BAA}" type="datetimeFigureOut">
              <a:rPr lang="en-US" smtClean="0"/>
              <a:t>5/10/2017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3497247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534DD-0619-48D9-A030-368D31614BAA}" type="datetimeFigureOut">
              <a:rPr lang="en-US" smtClean="0"/>
              <a:t>5/10/2017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2195713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CB534DD-0619-48D9-A030-368D31614BAA}"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2375747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B534DD-0619-48D9-A030-368D31614BAA}"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AB747F-41F5-4833-B719-CBC43BC3B209}" type="slidenum">
              <a:rPr lang="en-US" smtClean="0"/>
              <a:t>‹#›</a:t>
            </a:fld>
            <a:endParaRPr lang="en-US"/>
          </a:p>
        </p:txBody>
      </p:sp>
    </p:spTree>
    <p:extLst>
      <p:ext uri="{BB962C8B-B14F-4D97-AF65-F5344CB8AC3E}">
        <p14:creationId xmlns:p14="http://schemas.microsoft.com/office/powerpoint/2010/main" val="1260815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B534DD-0619-48D9-A030-368D31614BAA}" type="datetimeFigureOut">
              <a:rPr lang="en-US" smtClean="0"/>
              <a:t>5/10/2017</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7AB747F-41F5-4833-B719-CBC43BC3B209}" type="slidenum">
              <a:rPr lang="en-US" smtClean="0"/>
              <a:t>‹#›</a:t>
            </a:fld>
            <a:endParaRPr lang="en-US"/>
          </a:p>
        </p:txBody>
      </p:sp>
    </p:spTree>
    <p:extLst>
      <p:ext uri="{BB962C8B-B14F-4D97-AF65-F5344CB8AC3E}">
        <p14:creationId xmlns:p14="http://schemas.microsoft.com/office/powerpoint/2010/main" val="8017165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393825"/>
          </a:xfrm>
        </p:spPr>
        <p:txBody>
          <a:bodyPr>
            <a:normAutofit fontScale="90000"/>
          </a:bodyPr>
          <a:lstStyle/>
          <a:p>
            <a:r>
              <a:rPr lang="en-US" dirty="0">
                <a:latin typeface="Times New Roman" pitchFamily="18" charset="0"/>
                <a:cs typeface="Times New Roman" pitchFamily="18" charset="0"/>
              </a:rPr>
              <a:t>Social Media in Advertisement</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Brahagan Arevalo </a:t>
            </a:r>
            <a:br>
              <a:rPr lang="en-US" dirty="0"/>
            </a:br>
            <a:r>
              <a:rPr lang="en-US" dirty="0"/>
              <a:t> </a:t>
            </a:r>
          </a:p>
        </p:txBody>
      </p:sp>
      <p:sp>
        <p:nvSpPr>
          <p:cNvPr id="3" name="Subtitle 2"/>
          <p:cNvSpPr>
            <a:spLocks noGrp="1"/>
          </p:cNvSpPr>
          <p:nvPr>
            <p:ph type="subTitle" idx="1"/>
          </p:nvPr>
        </p:nvSpPr>
        <p:spPr/>
        <p:txBody>
          <a:bodyPr/>
          <a:lstStyle/>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808372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Disadvantages of Social Media Ads</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Requires knowledge of the product to update the status</a:t>
            </a:r>
          </a:p>
          <a:p>
            <a:r>
              <a:rPr lang="en-US" dirty="0">
                <a:latin typeface="Times New Roman" pitchFamily="18" charset="0"/>
                <a:cs typeface="Times New Roman" pitchFamily="18" charset="0"/>
              </a:rPr>
              <a:t>Disgruntled customers posts negative comments on the product</a:t>
            </a:r>
          </a:p>
          <a:p>
            <a:r>
              <a:rPr lang="en-US" dirty="0">
                <a:latin typeface="Times New Roman" pitchFamily="18" charset="0"/>
                <a:cs typeface="Times New Roman" pitchFamily="18" charset="0"/>
              </a:rPr>
              <a:t>Viral negative publicity</a:t>
            </a:r>
          </a:p>
          <a:p>
            <a:r>
              <a:rPr lang="en-US" dirty="0">
                <a:latin typeface="Times New Roman" pitchFamily="18" charset="0"/>
                <a:cs typeface="Times New Roman" pitchFamily="18" charset="0"/>
              </a:rPr>
              <a:t>Virus and malware brand hijacking</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02586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Management of a Company’s Social Media Advertising </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Setting concrete goals</a:t>
            </a:r>
          </a:p>
          <a:p>
            <a:r>
              <a:rPr lang="en-US" dirty="0">
                <a:latin typeface="Times New Roman" pitchFamily="18" charset="0"/>
                <a:cs typeface="Times New Roman" pitchFamily="18" charset="0"/>
              </a:rPr>
              <a:t>Have a social team</a:t>
            </a:r>
          </a:p>
          <a:p>
            <a:r>
              <a:rPr lang="en-US" dirty="0">
                <a:latin typeface="Times New Roman" pitchFamily="18" charset="0"/>
                <a:cs typeface="Times New Roman" pitchFamily="18" charset="0"/>
              </a:rPr>
              <a:t>Set guidelines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668153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Ethical Social Media Advertising</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Know the targeted audience</a:t>
            </a:r>
          </a:p>
          <a:p>
            <a:r>
              <a:rPr lang="en-US" dirty="0">
                <a:latin typeface="Times New Roman" pitchFamily="18" charset="0"/>
                <a:cs typeface="Times New Roman" pitchFamily="18" charset="0"/>
              </a:rPr>
              <a:t>Do not compromise the company privacy</a:t>
            </a:r>
          </a:p>
          <a:p>
            <a:r>
              <a:rPr lang="en-US" dirty="0">
                <a:latin typeface="Times New Roman" pitchFamily="18" charset="0"/>
                <a:cs typeface="Times New Roman" pitchFamily="18" charset="0"/>
              </a:rPr>
              <a:t>Avoid biases like religious, political and cultural point of view</a:t>
            </a:r>
          </a:p>
          <a:p>
            <a:r>
              <a:rPr lang="en-US" dirty="0">
                <a:latin typeface="Times New Roman" pitchFamily="18" charset="0"/>
                <a:cs typeface="Times New Roman" pitchFamily="18" charset="0"/>
              </a:rPr>
              <a:t>Think carefully before posting</a:t>
            </a:r>
          </a:p>
          <a:p>
            <a:r>
              <a:rPr lang="en-US" dirty="0">
                <a:latin typeface="Times New Roman" pitchFamily="18" charset="0"/>
                <a:cs typeface="Times New Roman" pitchFamily="18" charset="0"/>
              </a:rPr>
              <a:t>Speak the truth</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75921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Conclusion </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Positive brand imaging</a:t>
            </a:r>
          </a:p>
          <a:p>
            <a:r>
              <a:rPr lang="en-US" dirty="0">
                <a:latin typeface="Times New Roman" pitchFamily="18" charset="0"/>
                <a:cs typeface="Times New Roman" pitchFamily="18" charset="0"/>
              </a:rPr>
              <a:t>Needs experienced social media managers</a:t>
            </a:r>
          </a:p>
          <a:p>
            <a:r>
              <a:rPr lang="en-US" dirty="0">
                <a:latin typeface="Times New Roman" pitchFamily="18" charset="0"/>
                <a:cs typeface="Times New Roman" pitchFamily="18" charset="0"/>
              </a:rPr>
              <a:t>Has negative consequences if not managed well</a:t>
            </a:r>
          </a:p>
          <a:p>
            <a:r>
              <a:rPr lang="en-US" dirty="0">
                <a:latin typeface="Times New Roman" pitchFamily="18" charset="0"/>
                <a:cs typeface="Times New Roman" pitchFamily="18" charset="0"/>
              </a:rPr>
              <a:t>Cheap and reaches required audience</a:t>
            </a:r>
          </a:p>
        </p:txBody>
      </p:sp>
    </p:spTree>
    <p:extLst>
      <p:ext uri="{BB962C8B-B14F-4D97-AF65-F5344CB8AC3E}">
        <p14:creationId xmlns:p14="http://schemas.microsoft.com/office/powerpoint/2010/main" val="820446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References </a:t>
            </a:r>
          </a:p>
        </p:txBody>
      </p:sp>
      <p:sp>
        <p:nvSpPr>
          <p:cNvPr id="3" name="Content Placeholder 2"/>
          <p:cNvSpPr>
            <a:spLocks noGrp="1"/>
          </p:cNvSpPr>
          <p:nvPr>
            <p:ph idx="1"/>
          </p:nvPr>
        </p:nvSpPr>
        <p:spPr/>
        <p:txBody>
          <a:bodyPr/>
          <a:lstStyle/>
          <a:p>
            <a:pPr marL="0" indent="0">
              <a:buNone/>
            </a:pPr>
            <a:r>
              <a:rPr lang="en-US" dirty="0">
                <a:latin typeface="Times New Roman" pitchFamily="18" charset="0"/>
                <a:cs typeface="Times New Roman" pitchFamily="18" charset="0"/>
              </a:rPr>
              <a:t>Evans, D., &amp; McKee, J. (2010). Social media marketing: The next generation of business engagement. Indianapolis, </a:t>
            </a:r>
            <a:r>
              <a:rPr lang="en-US" dirty="0" err="1">
                <a:latin typeface="Times New Roman" pitchFamily="18" charset="0"/>
                <a:cs typeface="Times New Roman" pitchFamily="18" charset="0"/>
              </a:rPr>
              <a:t>Ind</a:t>
            </a:r>
            <a:r>
              <a:rPr lang="en-US" dirty="0">
                <a:latin typeface="Times New Roman" pitchFamily="18" charset="0"/>
                <a:cs typeface="Times New Roman" pitchFamily="18" charset="0"/>
              </a:rPr>
              <a:t>: Wiley Pub. </a:t>
            </a:r>
          </a:p>
          <a:p>
            <a:pPr marL="0" indent="0">
              <a:buNone/>
            </a:pPr>
            <a:r>
              <a:rPr lang="en-US" dirty="0">
                <a:latin typeface="Times New Roman" pitchFamily="18" charset="0"/>
                <a:cs typeface="Times New Roman" pitchFamily="18" charset="0"/>
              </a:rPr>
              <a:t>Funk, T. (2013). Advanced social media marketing: How to lead, launch, and manage a successful social media program. New York: </a:t>
            </a:r>
            <a:r>
              <a:rPr lang="en-US" dirty="0" err="1">
                <a:latin typeface="Times New Roman" pitchFamily="18" charset="0"/>
                <a:cs typeface="Times New Roman" pitchFamily="18" charset="0"/>
              </a:rPr>
              <a:t>Apress</a:t>
            </a:r>
            <a:r>
              <a:rPr lang="en-US" dirty="0">
                <a:latin typeface="Times New Roman" pitchFamily="18" charset="0"/>
                <a:cs typeface="Times New Roman" pitchFamily="18" charset="0"/>
              </a:rPr>
              <a:t>. </a:t>
            </a:r>
          </a:p>
          <a:p>
            <a:pPr mar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07236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Appendix</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0" y="1752600"/>
            <a:ext cx="4800600" cy="3733800"/>
          </a:xfrm>
        </p:spPr>
      </p:pic>
    </p:spTree>
    <p:extLst>
      <p:ext uri="{BB962C8B-B14F-4D97-AF65-F5344CB8AC3E}">
        <p14:creationId xmlns:p14="http://schemas.microsoft.com/office/powerpoint/2010/main" val="4190313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Introduction</a:t>
            </a:r>
          </a:p>
        </p:txBody>
      </p:sp>
      <p:sp>
        <p:nvSpPr>
          <p:cNvPr id="3" name="Content Placeholder 2"/>
          <p:cNvSpPr>
            <a:spLocks noGrp="1"/>
          </p:cNvSpPr>
          <p:nvPr>
            <p:ph idx="1"/>
          </p:nvPr>
        </p:nvSpPr>
        <p:spPr/>
        <p:txBody>
          <a:bodyPr>
            <a:normAutofit/>
          </a:bodyPr>
          <a:lstStyle/>
          <a:p>
            <a:pPr marL="0" indent="0">
              <a:buNone/>
            </a:pPr>
            <a:r>
              <a:rPr lang="en-US" dirty="0">
                <a:latin typeface="Times New Roman" pitchFamily="18" charset="0"/>
                <a:cs typeface="Times New Roman" pitchFamily="18" charset="0"/>
              </a:rPr>
              <a:t>The use of social media by companies is an emerging trend that enables such firms to further their market presence so as to reach more customers. Since different people, the potential clients, chat on social media, companies should embrace effective social media marketing plans and continually have their presence on the web. A correct implementation of social media advertising would translate into remarkable business success. </a:t>
            </a:r>
          </a:p>
          <a:p>
            <a:pPr mar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483528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Definition of Social Media Marketing</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A form of internet marketing</a:t>
            </a:r>
          </a:p>
          <a:p>
            <a:r>
              <a:rPr lang="en-US" dirty="0">
                <a:latin typeface="Times New Roman" pitchFamily="18" charset="0"/>
                <a:cs typeface="Times New Roman" pitchFamily="18" charset="0"/>
              </a:rPr>
              <a:t>Uses various social media platforms to communicate with customers</a:t>
            </a:r>
          </a:p>
          <a:p>
            <a:r>
              <a:rPr lang="en-US" dirty="0">
                <a:latin typeface="Times New Roman" pitchFamily="18" charset="0"/>
                <a:cs typeface="Times New Roman" pitchFamily="18" charset="0"/>
              </a:rPr>
              <a:t>Activities include sharing, contents, images and videos for marketing dedications</a:t>
            </a:r>
          </a:p>
          <a:p>
            <a:r>
              <a:rPr lang="en-US" dirty="0">
                <a:latin typeface="Times New Roman" pitchFamily="18" charset="0"/>
                <a:cs typeface="Times New Roman" pitchFamily="18" charset="0"/>
              </a:rPr>
              <a:t>Entails some paid social media advertising</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80750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Contribution of Social Media Advertising</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Create conversation among potential customers</a:t>
            </a:r>
          </a:p>
          <a:p>
            <a:r>
              <a:rPr lang="en-US" dirty="0">
                <a:latin typeface="Times New Roman" pitchFamily="18" charset="0"/>
                <a:cs typeface="Times New Roman" pitchFamily="18" charset="0"/>
              </a:rPr>
              <a:t>Increase the web traffic</a:t>
            </a:r>
          </a:p>
          <a:p>
            <a:r>
              <a:rPr lang="en-US" dirty="0">
                <a:latin typeface="Times New Roman" pitchFamily="18" charset="0"/>
                <a:cs typeface="Times New Roman" pitchFamily="18" charset="0"/>
              </a:rPr>
              <a:t>Enables brand identity with the possibility of brand association</a:t>
            </a:r>
          </a:p>
          <a:p>
            <a:r>
              <a:rPr lang="en-US" dirty="0">
                <a:latin typeface="Times New Roman" pitchFamily="18" charset="0"/>
                <a:cs typeface="Times New Roman" pitchFamily="18" charset="0"/>
              </a:rPr>
              <a:t>Improve communication and interaction with the key customers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69702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Best Social Media Advertising Platforms</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Facebook: allows sharing links and videos to your ad</a:t>
            </a:r>
          </a:p>
          <a:p>
            <a:r>
              <a:rPr lang="en-US" dirty="0">
                <a:latin typeface="Times New Roman" pitchFamily="18" charset="0"/>
                <a:cs typeface="Times New Roman" pitchFamily="18" charset="0"/>
              </a:rPr>
              <a:t>YouTube: video sharing in few minutes</a:t>
            </a:r>
          </a:p>
          <a:p>
            <a:r>
              <a:rPr lang="en-US" dirty="0">
                <a:latin typeface="Times New Roman" pitchFamily="18" charset="0"/>
                <a:cs typeface="Times New Roman" pitchFamily="18" charset="0"/>
              </a:rPr>
              <a:t>Twitter: taking advantages of trending topics</a:t>
            </a:r>
          </a:p>
          <a:p>
            <a:r>
              <a:rPr lang="en-US" dirty="0">
                <a:latin typeface="Times New Roman" pitchFamily="18" charset="0"/>
                <a:cs typeface="Times New Roman" pitchFamily="18" charset="0"/>
              </a:rPr>
              <a:t>Instagram: as it allows photo sharing</a:t>
            </a:r>
          </a:p>
          <a:p>
            <a:r>
              <a:rPr lang="en-US" dirty="0">
                <a:latin typeface="Times New Roman" pitchFamily="18" charset="0"/>
                <a:cs typeface="Times New Roman" pitchFamily="18" charset="0"/>
              </a:rPr>
              <a:t>LinkedIn: targets professionals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86726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Considerations for choosing Social Media Platform </a:t>
            </a:r>
          </a:p>
        </p:txBody>
      </p:sp>
      <p:sp>
        <p:nvSpPr>
          <p:cNvPr id="3" name="Content Placeholder 2"/>
          <p:cNvSpPr>
            <a:spLocks noGrp="1"/>
          </p:cNvSpPr>
          <p:nvPr>
            <p:ph idx="1"/>
          </p:nvPr>
        </p:nvSpPr>
        <p:spPr/>
        <p:txBody>
          <a:bodyPr>
            <a:normAutofit/>
          </a:bodyPr>
          <a:lstStyle/>
          <a:p>
            <a:r>
              <a:rPr lang="en-US" dirty="0">
                <a:latin typeface="Times New Roman" pitchFamily="18" charset="0"/>
                <a:cs typeface="Times New Roman" pitchFamily="18" charset="0"/>
              </a:rPr>
              <a:t>Why is the social media relevant? Are there any unique features for consideration?</a:t>
            </a:r>
          </a:p>
          <a:p>
            <a:r>
              <a:rPr lang="en-US" dirty="0">
                <a:latin typeface="Times New Roman" pitchFamily="18" charset="0"/>
                <a:cs typeface="Times New Roman" pitchFamily="18" charset="0"/>
              </a:rPr>
              <a:t>Will the media reach any potential customers?</a:t>
            </a:r>
          </a:p>
          <a:p>
            <a:r>
              <a:rPr lang="en-US" dirty="0">
                <a:latin typeface="Times New Roman" pitchFamily="18" charset="0"/>
                <a:cs typeface="Times New Roman" pitchFamily="18" charset="0"/>
              </a:rPr>
              <a:t>The different formats that the chosen channel supports and if they are in line with the intention of the firm</a:t>
            </a:r>
          </a:p>
          <a:p>
            <a:r>
              <a:rPr lang="en-US" dirty="0">
                <a:latin typeface="Times New Roman" pitchFamily="18" charset="0"/>
                <a:cs typeface="Times New Roman" pitchFamily="18" charset="0"/>
              </a:rPr>
              <a:t>The pricing on advertising on the platform</a:t>
            </a:r>
          </a:p>
          <a:p>
            <a:r>
              <a:rPr lang="en-US" dirty="0">
                <a:latin typeface="Times New Roman" pitchFamily="18" charset="0"/>
                <a:cs typeface="Times New Roman" pitchFamily="18" charset="0"/>
              </a:rPr>
              <a:t>The trends in a given media and how it might benefit the platform</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161553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Social Media Marketing Tips</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Prior planning which involves searching for the major words and brainstorming</a:t>
            </a:r>
          </a:p>
          <a:p>
            <a:r>
              <a:rPr lang="en-US" dirty="0">
                <a:latin typeface="Times New Roman" pitchFamily="18" charset="0"/>
                <a:cs typeface="Times New Roman" pitchFamily="18" charset="0"/>
              </a:rPr>
              <a:t>Captivating content</a:t>
            </a:r>
          </a:p>
          <a:p>
            <a:r>
              <a:rPr lang="en-US" dirty="0">
                <a:latin typeface="Times New Roman" pitchFamily="18" charset="0"/>
                <a:cs typeface="Times New Roman" pitchFamily="18" charset="0"/>
              </a:rPr>
              <a:t>Brand imaging consistency</a:t>
            </a:r>
          </a:p>
          <a:p>
            <a:r>
              <a:rPr lang="en-US" dirty="0">
                <a:latin typeface="Times New Roman" pitchFamily="18" charset="0"/>
                <a:cs typeface="Times New Roman" pitchFamily="18" charset="0"/>
              </a:rPr>
              <a:t>Sharing links to the company website</a:t>
            </a:r>
          </a:p>
          <a:p>
            <a:r>
              <a:rPr lang="en-US" dirty="0">
                <a:latin typeface="Times New Roman" pitchFamily="18" charset="0"/>
                <a:cs typeface="Times New Roman" pitchFamily="18" charset="0"/>
              </a:rPr>
              <a:t>Track competitors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263535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Paid Social Media </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Highly cost effective means of reaching customers</a:t>
            </a:r>
          </a:p>
          <a:p>
            <a:r>
              <a:rPr lang="en-US" dirty="0">
                <a:latin typeface="Times New Roman" pitchFamily="18" charset="0"/>
                <a:cs typeface="Times New Roman" pitchFamily="18" charset="0"/>
              </a:rPr>
              <a:t>Reaches huge audience</a:t>
            </a:r>
          </a:p>
          <a:p>
            <a:r>
              <a:rPr lang="en-US" dirty="0">
                <a:latin typeface="Times New Roman" pitchFamily="18" charset="0"/>
                <a:cs typeface="Times New Roman" pitchFamily="18" charset="0"/>
              </a:rPr>
              <a:t>Focuses on a given type of customers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007321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Advantages of Social Media Advertising</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Video posting and content capabilities</a:t>
            </a:r>
          </a:p>
          <a:p>
            <a:r>
              <a:rPr lang="en-US" dirty="0">
                <a:latin typeface="Times New Roman" pitchFamily="18" charset="0"/>
                <a:cs typeface="Times New Roman" pitchFamily="18" charset="0"/>
              </a:rPr>
              <a:t>Small advertising budget</a:t>
            </a:r>
          </a:p>
          <a:p>
            <a:r>
              <a:rPr lang="en-US" dirty="0">
                <a:latin typeface="Times New Roman" pitchFamily="18" charset="0"/>
                <a:cs typeface="Times New Roman" pitchFamily="18" charset="0"/>
              </a:rPr>
              <a:t>Existence of social media shopping</a:t>
            </a:r>
          </a:p>
          <a:p>
            <a:r>
              <a:rPr lang="en-US" dirty="0">
                <a:latin typeface="Times New Roman" pitchFamily="18" charset="0"/>
                <a:cs typeface="Times New Roman" pitchFamily="18" charset="0"/>
              </a:rPr>
              <a:t>Reaches large audience</a:t>
            </a:r>
          </a:p>
          <a:p>
            <a:r>
              <a:rPr lang="en-US" dirty="0">
                <a:latin typeface="Times New Roman" pitchFamily="18" charset="0"/>
                <a:cs typeface="Times New Roman" pitchFamily="18" charset="0"/>
              </a:rPr>
              <a:t>Free media creation </a:t>
            </a:r>
          </a:p>
          <a:p>
            <a:r>
              <a:rPr lang="en-US" dirty="0">
                <a:latin typeface="Times New Roman" pitchFamily="18" charset="0"/>
                <a:cs typeface="Times New Roman" pitchFamily="18" charset="0"/>
              </a:rPr>
              <a:t>Sharing capabilities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689339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44</TotalTime>
  <Words>524</Words>
  <Application>Microsoft Office PowerPoint</Application>
  <PresentationFormat>On-screen Show (4:3)</PresentationFormat>
  <Paragraphs>92</Paragraphs>
  <Slides>15</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Times New Roman</vt:lpstr>
      <vt:lpstr>Trebuchet MS</vt:lpstr>
      <vt:lpstr>Wingdings 3</vt:lpstr>
      <vt:lpstr>Facet</vt:lpstr>
      <vt:lpstr>Social Media in Advertisement Brahagan Arevalo   </vt:lpstr>
      <vt:lpstr>Introduction</vt:lpstr>
      <vt:lpstr>Definition of Social Media Marketing</vt:lpstr>
      <vt:lpstr>Contribution of Social Media Advertising</vt:lpstr>
      <vt:lpstr>Best Social Media Advertising Platforms</vt:lpstr>
      <vt:lpstr>Considerations for choosing Social Media Platform </vt:lpstr>
      <vt:lpstr>Social Media Marketing Tips</vt:lpstr>
      <vt:lpstr>Paid Social Media </vt:lpstr>
      <vt:lpstr>Advantages of Social Media Advertising</vt:lpstr>
      <vt:lpstr>Disadvantages of Social Media Ads</vt:lpstr>
      <vt:lpstr>Management of a Company’s Social Media Advertising </vt:lpstr>
      <vt:lpstr>Ethical Social Media Advertising</vt:lpstr>
      <vt:lpstr>Conclusion </vt:lpstr>
      <vt:lpstr>References </vt:lpstr>
      <vt:lpstr>Appendix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Carina</dc:creator>
  <cp:lastModifiedBy>brahagan arevalo</cp:lastModifiedBy>
  <cp:revision>5</cp:revision>
  <dcterms:created xsi:type="dcterms:W3CDTF">2017-05-10T07:34:00Z</dcterms:created>
  <dcterms:modified xsi:type="dcterms:W3CDTF">2017-05-10T18:41:55Z</dcterms:modified>
</cp:coreProperties>
</file>